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0" r:id="rId4"/>
    <p:sldId id="262" r:id="rId5"/>
    <p:sldId id="263" r:id="rId6"/>
    <p:sldId id="273" r:id="rId7"/>
    <p:sldId id="265" r:id="rId8"/>
    <p:sldId id="267" r:id="rId9"/>
    <p:sldId id="272" r:id="rId10"/>
    <p:sldId id="275" r:id="rId11"/>
    <p:sldId id="274" r:id="rId12"/>
    <p:sldId id="261" r:id="rId13"/>
    <p:sldId id="276" r:id="rId14"/>
    <p:sldId id="264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39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6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25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3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5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9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08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3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20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8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50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9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2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2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ED73-A1E9-4348-B43B-96BBD323035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2C7E2-8814-44FE-94AC-9CDCB0A6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7C71-2D13-4A3D-8DE4-27162D0CC18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DE88-A947-4BF2-B6DD-FBA84AABD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R%C3%ACu" TargetMode="External"/><Relationship Id="rId13" Type="http://schemas.openxmlformats.org/officeDocument/2006/relationships/hyperlink" Target="https://vi.wikipedia.org/w/index.php?title=%E1%BB%90ng_t%C3%AAn&amp;action=edit&amp;redlink=1" TargetMode="External"/><Relationship Id="rId18" Type="http://schemas.openxmlformats.org/officeDocument/2006/relationships/hyperlink" Target="https://vi.wikipedia.org/wiki/S%C6%A1n_d%C6%B0%C6%A1ng_Sumatra" TargetMode="External"/><Relationship Id="rId3" Type="http://schemas.openxmlformats.org/officeDocument/2006/relationships/hyperlink" Target="https://vi.wikipedia.org/wiki/1991" TargetMode="External"/><Relationship Id="rId21" Type="http://schemas.openxmlformats.org/officeDocument/2006/relationships/hyperlink" Target="https://vi.wikipedia.org/wiki/Ng%C5%A9_c%E1%BB%91c" TargetMode="External"/><Relationship Id="rId7" Type="http://schemas.openxmlformats.org/officeDocument/2006/relationships/hyperlink" Target="https://vi.wikipedia.org/wiki/Gi%C3%A0y" TargetMode="External"/><Relationship Id="rId12" Type="http://schemas.openxmlformats.org/officeDocument/2006/relationships/hyperlink" Target="https://vi.wikipedia.org/wiki/T%E1%BA%A7n_b%C3%AC" TargetMode="External"/><Relationship Id="rId17" Type="http://schemas.openxmlformats.org/officeDocument/2006/relationships/hyperlink" Target="https://vi.wikipedia.org/w/index.php?title=N%E1%BA%A5m_b%C3%B9i_nh%C3%B9i&amp;action=edit&amp;redlink=1" TargetMode="External"/><Relationship Id="rId2" Type="http://schemas.openxmlformats.org/officeDocument/2006/relationships/hyperlink" Target="https://vi.wikipedia.org/w/index.php?title=3300_TCN&amp;action=edit&amp;redlink=1" TargetMode="External"/><Relationship Id="rId16" Type="http://schemas.openxmlformats.org/officeDocument/2006/relationships/hyperlink" Target="https://vi.wikipedia.org/wiki/N%E1%BA%A5m" TargetMode="External"/><Relationship Id="rId20" Type="http://schemas.openxmlformats.org/officeDocument/2006/relationships/hyperlink" Target="https://vi.wikipedia.org/w/index.php?title=Nai_%C4%91%E1%BB%8F&amp;action=edit&amp;redlink=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vi.wikipedia.org/w/index.php?title=%C3%81o_cho%C3%A0ng_kh%C3%B4ng_tay&amp;action=edit&amp;redlink=1" TargetMode="External"/><Relationship Id="rId11" Type="http://schemas.openxmlformats.org/officeDocument/2006/relationships/hyperlink" Target="https://vi.wikipedia.org/wiki/%C4%90%C3%A1_l%E1%BB%ADa" TargetMode="External"/><Relationship Id="rId5" Type="http://schemas.openxmlformats.org/officeDocument/2006/relationships/hyperlink" Target="https://vi.wikipedia.org/wiki/Italia" TargetMode="External"/><Relationship Id="rId15" Type="http://schemas.openxmlformats.org/officeDocument/2006/relationships/hyperlink" Target="https://vi.wikipedia.org/wiki/Pyrit" TargetMode="External"/><Relationship Id="rId10" Type="http://schemas.openxmlformats.org/officeDocument/2006/relationships/hyperlink" Target="https://vi.wikipedia.org/w/index.php?title=Thu%E1%BB%B7_t%C3%B9ng&amp;action=edit&amp;redlink=1" TargetMode="External"/><Relationship Id="rId19" Type="http://schemas.openxmlformats.org/officeDocument/2006/relationships/hyperlink" Target="https://vi.wikipedia.org/wiki/Th%E1%BB%8Bt" TargetMode="External"/><Relationship Id="rId4" Type="http://schemas.openxmlformats.org/officeDocument/2006/relationships/hyperlink" Target="https://vi.wikipedia.org/wiki/%C3%81o" TargetMode="External"/><Relationship Id="rId9" Type="http://schemas.openxmlformats.org/officeDocument/2006/relationships/hyperlink" Target="https://vi.wikipedia.org/wiki/%C4%90%E1%BB%93ng" TargetMode="External"/><Relationship Id="rId14" Type="http://schemas.openxmlformats.org/officeDocument/2006/relationships/hyperlink" Target="https://vi.wikipedia.org/wiki/Cung_(v%C5%A9_kh%C3%AD)" TargetMode="External"/><Relationship Id="rId2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1804" y="305846"/>
            <a:ext cx="10709564" cy="589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TIẾT 6+7. BÀI 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SỰ CHUYỂN BIẾN VÀ PHÂN HOÁ CỦA XÃ HỘI NGUYÊN THUỶ.</a:t>
            </a: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8282" y="1412064"/>
            <a:ext cx="6153963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180340" algn="l"/>
              </a:tabLst>
            </a:pPr>
            <a:r>
              <a:rPr lang="it-IT" sz="24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Mục tiêu bài học</a:t>
            </a:r>
            <a:endParaRPr lang="en-US" sz="24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err="1"/>
              <a:t>Phân</a:t>
            </a:r>
            <a:r>
              <a:rPr lang="en-AU" sz="2400" dirty="0"/>
              <a:t> </a:t>
            </a:r>
            <a:r>
              <a:rPr lang="en-AU" sz="2400" dirty="0" err="1"/>
              <a:t>tích</a:t>
            </a:r>
            <a:r>
              <a:rPr lang="en-AU" sz="2400" dirty="0"/>
              <a:t> </a:t>
            </a:r>
            <a:r>
              <a:rPr lang="en-AU" sz="2400" dirty="0" err="1"/>
              <a:t>tác</a:t>
            </a:r>
            <a:r>
              <a:rPr lang="en-AU" sz="2400" dirty="0"/>
              <a:t> </a:t>
            </a:r>
            <a:r>
              <a:rPr lang="en-AU" sz="2400" dirty="0" err="1"/>
              <a:t>động</a:t>
            </a:r>
            <a:r>
              <a:rPr lang="en-AU" sz="2400" dirty="0"/>
              <a:t> </a:t>
            </a:r>
            <a:r>
              <a:rPr lang="en-AU" sz="2400" dirty="0" err="1"/>
              <a:t>việc</a:t>
            </a:r>
            <a:r>
              <a:rPr lang="en-AU" sz="2400" dirty="0"/>
              <a:t> </a:t>
            </a:r>
            <a:r>
              <a:rPr lang="en-AU" sz="2400" dirty="0" err="1"/>
              <a:t>sử</a:t>
            </a:r>
            <a:r>
              <a:rPr lang="en-AU" sz="2400" dirty="0"/>
              <a:t> </a:t>
            </a:r>
            <a:r>
              <a:rPr lang="en-AU" sz="2400" dirty="0" err="1"/>
              <a:t>dụng</a:t>
            </a:r>
            <a:r>
              <a:rPr lang="en-AU" sz="2400" dirty="0"/>
              <a:t> </a:t>
            </a:r>
            <a:r>
              <a:rPr lang="en-AU" sz="2400" dirty="0" err="1"/>
              <a:t>công</a:t>
            </a:r>
            <a:r>
              <a:rPr lang="en-AU" sz="2400" dirty="0"/>
              <a:t> </a:t>
            </a:r>
            <a:r>
              <a:rPr lang="en-AU" sz="2400" dirty="0" err="1"/>
              <a:t>cụ</a:t>
            </a:r>
            <a:r>
              <a:rPr lang="en-AU" sz="2400" dirty="0"/>
              <a:t> </a:t>
            </a:r>
            <a:r>
              <a:rPr lang="en-AU" sz="2400" dirty="0" err="1"/>
              <a:t>kim</a:t>
            </a:r>
            <a:r>
              <a:rPr lang="en-AU" sz="2400" dirty="0"/>
              <a:t> </a:t>
            </a:r>
            <a:r>
              <a:rPr lang="en-AU" sz="2400" dirty="0" err="1"/>
              <a:t>loại</a:t>
            </a:r>
            <a:r>
              <a:rPr lang="en-AU" sz="2400" dirty="0"/>
              <a:t> </a:t>
            </a:r>
            <a:r>
              <a:rPr lang="en-AU" sz="2400" dirty="0" err="1"/>
              <a:t>tới</a:t>
            </a:r>
            <a:r>
              <a:rPr lang="en-AU" sz="2400" dirty="0"/>
              <a:t> </a:t>
            </a:r>
            <a:r>
              <a:rPr lang="en-AU" sz="2400" dirty="0" err="1"/>
              <a:t>đời</a:t>
            </a:r>
            <a:r>
              <a:rPr lang="en-AU" sz="2400" dirty="0"/>
              <a:t> </a:t>
            </a:r>
            <a:r>
              <a:rPr lang="en-AU" sz="2400" dirty="0" err="1"/>
              <a:t>sống</a:t>
            </a:r>
            <a:r>
              <a:rPr lang="en-AU" sz="2400" dirty="0"/>
              <a:t> </a:t>
            </a:r>
            <a:r>
              <a:rPr lang="en-AU" sz="2400" dirty="0" err="1"/>
              <a:t>vật</a:t>
            </a:r>
            <a:r>
              <a:rPr lang="en-AU" sz="2400" dirty="0"/>
              <a:t> </a:t>
            </a:r>
            <a:r>
              <a:rPr lang="en-AU" sz="2400" dirty="0" err="1"/>
              <a:t>chất</a:t>
            </a:r>
            <a:r>
              <a:rPr lang="en-AU" sz="2400" dirty="0"/>
              <a:t> </a:t>
            </a:r>
            <a:r>
              <a:rPr lang="en-AU" sz="2400" dirty="0" err="1"/>
              <a:t>và</a:t>
            </a:r>
            <a:r>
              <a:rPr lang="en-AU" sz="2400" dirty="0"/>
              <a:t> </a:t>
            </a:r>
            <a:r>
              <a:rPr lang="en-AU" sz="2400" dirty="0" err="1"/>
              <a:t>đời</a:t>
            </a:r>
            <a:r>
              <a:rPr lang="en-AU" sz="2400" dirty="0"/>
              <a:t> </a:t>
            </a:r>
            <a:r>
              <a:rPr lang="en-AU" sz="2400" dirty="0" err="1"/>
              <a:t>sống</a:t>
            </a:r>
            <a:r>
              <a:rPr lang="en-AU" sz="2400" dirty="0"/>
              <a:t> </a:t>
            </a:r>
            <a:r>
              <a:rPr lang="en-AU" sz="2400" dirty="0" err="1"/>
              <a:t>xã</a:t>
            </a:r>
            <a:r>
              <a:rPr lang="en-AU" sz="2400" dirty="0"/>
              <a:t> </a:t>
            </a:r>
            <a:r>
              <a:rPr lang="en-AU" sz="2400" dirty="0" err="1"/>
              <a:t>hội</a:t>
            </a:r>
            <a:r>
              <a:rPr lang="en-AU" sz="2400" dirty="0"/>
              <a:t> </a:t>
            </a:r>
            <a:r>
              <a:rPr lang="en-AU" sz="2400" dirty="0" err="1"/>
              <a:t>của</a:t>
            </a:r>
            <a:r>
              <a:rPr lang="en-AU" sz="2400" dirty="0"/>
              <a:t> </a:t>
            </a:r>
            <a:r>
              <a:rPr lang="en-AU" sz="2400" dirty="0" err="1"/>
              <a:t>người</a:t>
            </a:r>
            <a:r>
              <a:rPr lang="en-AU" sz="2400" dirty="0"/>
              <a:t> </a:t>
            </a:r>
            <a:r>
              <a:rPr lang="en-AU" sz="2400" dirty="0" err="1"/>
              <a:t>nguyên</a:t>
            </a:r>
            <a:r>
              <a:rPr lang="en-AU" sz="2400" dirty="0"/>
              <a:t> </a:t>
            </a:r>
            <a:r>
              <a:rPr lang="en-AU" sz="2400" dirty="0" err="1"/>
              <a:t>thuỷ</a:t>
            </a:r>
            <a:r>
              <a:rPr lang="en-AU" sz="2400" dirty="0"/>
              <a:t>.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err="1"/>
              <a:t>Lý</a:t>
            </a:r>
            <a:r>
              <a:rPr lang="en-AU" sz="2400" dirty="0"/>
              <a:t> </a:t>
            </a:r>
            <a:r>
              <a:rPr lang="en-AU" sz="2400" dirty="0" err="1"/>
              <a:t>giải</a:t>
            </a:r>
            <a:r>
              <a:rPr lang="en-AU" sz="2400" dirty="0"/>
              <a:t> </a:t>
            </a:r>
            <a:r>
              <a:rPr lang="en-AU" sz="2400" dirty="0" err="1"/>
              <a:t>nguyên</a:t>
            </a:r>
            <a:r>
              <a:rPr lang="en-AU" sz="2400" dirty="0"/>
              <a:t> </a:t>
            </a:r>
            <a:r>
              <a:rPr lang="en-AU" sz="2400" dirty="0" err="1"/>
              <a:t>nhân</a:t>
            </a:r>
            <a:r>
              <a:rPr lang="en-AU" sz="2400" dirty="0"/>
              <a:t> tan </a:t>
            </a:r>
            <a:r>
              <a:rPr lang="en-AU" sz="2400" dirty="0" err="1"/>
              <a:t>rã</a:t>
            </a:r>
            <a:r>
              <a:rPr lang="en-AU" sz="2400" dirty="0"/>
              <a:t> </a:t>
            </a:r>
            <a:r>
              <a:rPr lang="en-AU" sz="2400" dirty="0" err="1"/>
              <a:t>của</a:t>
            </a:r>
            <a:r>
              <a:rPr lang="en-AU" sz="2400" dirty="0"/>
              <a:t> </a:t>
            </a:r>
            <a:r>
              <a:rPr lang="en-AU" sz="2400" dirty="0" err="1"/>
              <a:t>xã</a:t>
            </a:r>
            <a:r>
              <a:rPr lang="en-AU" sz="2400" dirty="0"/>
              <a:t> </a:t>
            </a:r>
            <a:r>
              <a:rPr lang="en-AU" sz="2400" dirty="0" err="1"/>
              <a:t>hội</a:t>
            </a:r>
            <a:r>
              <a:rPr lang="en-AU" sz="2400" dirty="0"/>
              <a:t> </a:t>
            </a:r>
            <a:r>
              <a:rPr lang="en-AU" sz="2400" dirty="0" err="1"/>
              <a:t>nguyên</a:t>
            </a:r>
            <a:r>
              <a:rPr lang="en-AU" sz="2400" dirty="0"/>
              <a:t> </a:t>
            </a:r>
            <a:r>
              <a:rPr lang="en-AU" sz="2400" dirty="0" err="1"/>
              <a:t>thuỷ</a:t>
            </a:r>
            <a:r>
              <a:rPr lang="en-AU" sz="2400" dirty="0"/>
              <a:t>. </a:t>
            </a:r>
            <a:endParaRPr lang="en-US" sz="2400" dirty="0"/>
          </a:p>
        </p:txBody>
      </p:sp>
      <p:pic>
        <p:nvPicPr>
          <p:cNvPr id="2050" name="Picture 2" descr="Công cụ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85" y="1192119"/>
            <a:ext cx="3750383" cy="271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Bronze ploughshares and axe heads - Cổ Loa Citadel.jp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85" y="4151088"/>
            <a:ext cx="3750383" cy="24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5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182169-4579-8E47-9BC0-1DD821264D5B}"/>
              </a:ext>
            </a:extLst>
          </p:cNvPr>
          <p:cNvSpPr/>
          <p:nvPr/>
        </p:nvSpPr>
        <p:spPr>
          <a:xfrm>
            <a:off x="1053549" y="234236"/>
            <a:ext cx="9462051" cy="98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SỰ TAN RÃ CỦA XÃ HỘI NGUYÊN THUỶ Ở VIỆT NAM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11FC8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11FC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Sự xuất hiện kim loại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311FC8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56E55-8DC4-FE4E-BBC2-FE76D5264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"/>
          <a:stretch/>
        </p:blipFill>
        <p:spPr>
          <a:xfrm>
            <a:off x="-1" y="1125951"/>
            <a:ext cx="7096539" cy="573205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5F72FD-B611-2845-B621-BA4F3F5E4F45}"/>
              </a:ext>
            </a:extLst>
          </p:cNvPr>
          <p:cNvGraphicFramePr>
            <a:graphicFrameLocks noGrp="1"/>
          </p:cNvGraphicFramePr>
          <p:nvPr/>
        </p:nvGraphicFramePr>
        <p:xfrm>
          <a:off x="6540904" y="2597721"/>
          <a:ext cx="5306539" cy="426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7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r>
                        <a:rPr lang="en-US" sz="2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002060"/>
                          </a:solidFill>
                        </a:rPr>
                        <a:t>hóa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</a:rPr>
                        <a:t>Niên</a:t>
                      </a:r>
                      <a:r>
                        <a:rPr lang="en-US" sz="2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002060"/>
                          </a:solidFill>
                        </a:rPr>
                        <a:t>đại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="1" dirty="0" err="1">
                          <a:solidFill>
                            <a:srgbClr val="002060"/>
                          </a:solidFill>
                        </a:rPr>
                        <a:t>Côn</a:t>
                      </a:r>
                      <a:r>
                        <a:rPr lang="en-US" sz="2200" b="1" baseline="0" dirty="0" err="1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lang="en-US" sz="2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r>
                        <a:rPr lang="en-US" sz="2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002060"/>
                          </a:solidFill>
                        </a:rPr>
                        <a:t>tìm</a:t>
                      </a:r>
                      <a:r>
                        <a:rPr lang="en-US" sz="2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002060"/>
                          </a:solidFill>
                        </a:rPr>
                        <a:t>thấy</a:t>
                      </a:r>
                      <a:endParaRPr lang="en-US" sz="2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/>
                        <a:t>Phùng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Nguyên</a:t>
                      </a: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/>
                        <a:t>Đồng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Đậu</a:t>
                      </a: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/>
                        <a:t>Gò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Mun</a:t>
                      </a: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/>
                        <a:t>Tiền</a:t>
                      </a:r>
                      <a:r>
                        <a:rPr lang="en-US" sz="2200" baseline="0" dirty="0"/>
                        <a:t> Sa </a:t>
                      </a:r>
                      <a:r>
                        <a:rPr lang="en-US" sz="2200" baseline="0" dirty="0" err="1"/>
                        <a:t>Huỳnh</a:t>
                      </a: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200" dirty="0" err="1"/>
                        <a:t>Đồng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 err="1"/>
                        <a:t>Nai</a:t>
                      </a: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DFB631-A21C-3E46-B64E-884460F5E20B}"/>
              </a:ext>
            </a:extLst>
          </p:cNvPr>
          <p:cNvSpPr txBox="1"/>
          <p:nvPr/>
        </p:nvSpPr>
        <p:spPr>
          <a:xfrm>
            <a:off x="6539102" y="1215924"/>
            <a:ext cx="530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dựa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trái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vở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6291072" y="471920"/>
            <a:ext cx="4462272" cy="2688336"/>
          </a:xfrm>
          <a:prstGeom prst="cloudCallou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1736" y="1014984"/>
            <a:ext cx="2825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hoá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1C1E54-A02F-1745-9225-FA31A66C8AFB}"/>
              </a:ext>
            </a:extLst>
          </p:cNvPr>
          <p:cNvGraphicFramePr>
            <a:graphicFrameLocks noGrp="1"/>
          </p:cNvGraphicFramePr>
          <p:nvPr/>
        </p:nvGraphicFramePr>
        <p:xfrm>
          <a:off x="1486211" y="1431234"/>
          <a:ext cx="9738380" cy="4909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9531">
                  <a:extLst>
                    <a:ext uri="{9D8B030D-6E8A-4147-A177-3AD203B41FA5}">
                      <a16:colId xmlns:a16="http://schemas.microsoft.com/office/drawing/2014/main" val="3611692267"/>
                    </a:ext>
                  </a:extLst>
                </a:gridCol>
                <a:gridCol w="1574452">
                  <a:extLst>
                    <a:ext uri="{9D8B030D-6E8A-4147-A177-3AD203B41FA5}">
                      <a16:colId xmlns:a16="http://schemas.microsoft.com/office/drawing/2014/main" val="1048860917"/>
                    </a:ext>
                  </a:extLst>
                </a:gridCol>
                <a:gridCol w="5924397">
                  <a:extLst>
                    <a:ext uri="{9D8B030D-6E8A-4147-A177-3AD203B41FA5}">
                      <a16:colId xmlns:a16="http://schemas.microsoft.com/office/drawing/2014/main" val="4258105058"/>
                    </a:ext>
                  </a:extLst>
                </a:gridCol>
              </a:tblGrid>
              <a:tr h="519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 văn hóa</a:t>
                      </a:r>
                      <a:endParaRPr lang="en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VN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 đại</a:t>
                      </a:r>
                      <a:endParaRPr lang="en-VN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VN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cụ tìm thấy</a:t>
                      </a:r>
                      <a:endParaRPr lang="en-VN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223464997"/>
                  </a:ext>
                </a:extLst>
              </a:tr>
              <a:tr h="967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Phùng nguyên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solidFill>
                            <a:srgbClr val="311FC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TCN</a:t>
                      </a:r>
                      <a:endParaRPr lang="en-VN" sz="2400" dirty="0">
                        <a:solidFill>
                          <a:srgbClr val="311FC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mẩu gỉ đồng, màu đồng thau nhỏ, mảnh vòng hay đoạn dây chì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396662255"/>
                  </a:ext>
                </a:extLst>
              </a:tr>
              <a:tr h="967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Đậu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 TCN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vật bằng đồng khá phổ biến gồm: đục, dùi, cần dao, mũi tên, lưỡi câu...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221840645"/>
                  </a:ext>
                </a:extLst>
              </a:tr>
              <a:tr h="967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Gò Mun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TCN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 khí (mũi lên, dao, giáo..), lưỡi câu, dùi, rìu (đặc biệt rìu lưỡi xéo), đục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655312887"/>
                  </a:ext>
                </a:extLst>
              </a:tr>
              <a:tr h="519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 Huỳnh</a:t>
                      </a:r>
                      <a:endParaRPr lang="en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cụ đồng: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ao, lưỡi câu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789017048"/>
                  </a:ext>
                </a:extLst>
              </a:tr>
              <a:tr h="967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Nai</a:t>
                      </a:r>
                      <a:endParaRPr lang="en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cụ đồng: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ục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lao có ngạnh, mũi tên,  lưỡi câu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335466328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A55D46-0EDD-42B4-97D2-E8E6EBAFB770}"/>
              </a:ext>
            </a:extLst>
          </p:cNvPr>
          <p:cNvSpPr/>
          <p:nvPr/>
        </p:nvSpPr>
        <p:spPr>
          <a:xfrm>
            <a:off x="1053549" y="234236"/>
            <a:ext cx="9462051" cy="981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SỰ TAN RÃ CỦA XÃ HỘI NGUYÊN THUỶ Ở VIỆT NAM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11FC8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11FC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Sự xuất hiện kim loại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311FC8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1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8D8BEA-BF7B-E247-B69E-F941DD3C48BF}"/>
              </a:ext>
            </a:extLst>
          </p:cNvPr>
          <p:cNvSpPr/>
          <p:nvPr/>
        </p:nvSpPr>
        <p:spPr>
          <a:xfrm>
            <a:off x="1053549" y="234236"/>
            <a:ext cx="9462051" cy="97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SỰ TAN RÃ CỦA XÃ HỘI NGUYÊN THUỶ Ở VIỆT NAM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11FC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11FC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Sự phân hoá và tan rã của xã hội nguyên thuỷ ở Việt Nam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srgbClr val="311FC8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5D2E0-1DFD-D741-AA19-33BB3E7FC4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05" y="1441342"/>
            <a:ext cx="5642147" cy="4308529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C2FBFD0E-8BDB-0C4F-8D0E-55CD08E22AAE}"/>
              </a:ext>
            </a:extLst>
          </p:cNvPr>
          <p:cNvSpPr/>
          <p:nvPr/>
        </p:nvSpPr>
        <p:spPr>
          <a:xfrm>
            <a:off x="6834752" y="1092630"/>
            <a:ext cx="5162811" cy="367477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hình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  k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ể tên một số công cụ, vũ khí được tìm thấy thuộc văn hóa Gò mun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D13B2115-3E7E-684D-AD01-38237F265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251" y="4860395"/>
            <a:ext cx="1561811" cy="1338928"/>
          </a:xfrm>
          <a:prstGeom prst="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315200" y="2022076"/>
            <a:ext cx="3922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 xuất hiện đồ kim khí trên lãnh thổ Việt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6E6102-CDF6-EA48-87AC-5BC3D1201015}"/>
              </a:ext>
            </a:extLst>
          </p:cNvPr>
          <p:cNvSpPr/>
          <p:nvPr/>
        </p:nvSpPr>
        <p:spPr>
          <a:xfrm>
            <a:off x="1053549" y="234236"/>
            <a:ext cx="9462051" cy="97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SỰ TAN RÃ CỦA XÃ HỘI NGUYÊN THUỶ Ở VIỆT NAM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11FC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11FC8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Sự phân hoá và tan rã của xã hội nguyên thuỷ ở Việt Nam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srgbClr val="311FC8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72184" y="1577009"/>
            <a:ext cx="8814816" cy="4678018"/>
          </a:xfrm>
          <a:prstGeom prst="horizontalScroll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765" y="2511613"/>
            <a:ext cx="7187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nghèo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1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89713" y="1445381"/>
          <a:ext cx="6937829" cy="4802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/>
                        <a:t>MỤC</a:t>
                      </a:r>
                      <a:r>
                        <a:rPr lang="en-US" sz="2400" baseline="0" dirty="0"/>
                        <a:t> TIÊU BÀI HỌC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AU" sz="2400" dirty="0"/>
                        <a:t>1. </a:t>
                      </a:r>
                      <a:r>
                        <a:rPr lang="en-AU" sz="2400" dirty="0" err="1"/>
                        <a:t>Phân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tích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tác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động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việc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sử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dụng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công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cụ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kim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loại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tới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đời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sống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vật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chất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và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đời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sống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xã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hội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của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người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nguyên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thuỷ</a:t>
                      </a:r>
                      <a:r>
                        <a:rPr lang="en-AU" sz="2400" dirty="0"/>
                        <a:t>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AU" sz="2400" dirty="0"/>
                        <a:t>2. </a:t>
                      </a:r>
                      <a:r>
                        <a:rPr lang="en-AU" sz="2400" dirty="0" err="1"/>
                        <a:t>Lý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giải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nguyên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nhân</a:t>
                      </a:r>
                      <a:r>
                        <a:rPr lang="en-AU" sz="2400" dirty="0"/>
                        <a:t> tan </a:t>
                      </a:r>
                      <a:r>
                        <a:rPr lang="en-AU" sz="2400" dirty="0" err="1"/>
                        <a:t>rã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của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xã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hội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nguyên</a:t>
                      </a:r>
                      <a:r>
                        <a:rPr lang="en-AU" sz="2400" dirty="0"/>
                        <a:t> </a:t>
                      </a:r>
                      <a:r>
                        <a:rPr lang="en-AU" sz="2400" dirty="0" err="1"/>
                        <a:t>thuỷ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/>
                        <a:t>3. Kể tên những nền văn hoá (trên lãnh thổ Việt Nam) thuộc thời đại kim khí.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26581" y="327546"/>
            <a:ext cx="3589362" cy="682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</p:txBody>
      </p:sp>
      <p:pic>
        <p:nvPicPr>
          <p:cNvPr id="1026" name="Picture 2" descr="Evidence-Based Treatment of Depression – BEHAVIORAL ASSOCIATES | L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759" r="33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365"/>
          <a:stretch/>
        </p:blipFill>
        <p:spPr bwMode="auto">
          <a:xfrm>
            <a:off x="9626145" y="1378857"/>
            <a:ext cx="504825" cy="7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vidence-Based Treatment of Depression – BEHAVIORAL ASSOCIATES | 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33671" r="660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59" r="32121"/>
          <a:stretch/>
        </p:blipFill>
        <p:spPr bwMode="auto">
          <a:xfrm>
            <a:off x="10421919" y="1378858"/>
            <a:ext cx="499844" cy="7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vidence-Based Treatment of Depression – BEHAVIORAL ASSOCIATES | L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89055" l="66582" r="98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30"/>
          <a:stretch/>
        </p:blipFill>
        <p:spPr bwMode="auto">
          <a:xfrm>
            <a:off x="11103429" y="1378858"/>
            <a:ext cx="494810" cy="7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11722"/>
            <a:ext cx="3614277" cy="324627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67657" y="1009934"/>
            <a:ext cx="3860800" cy="1907437"/>
          </a:xfrm>
          <a:prstGeom prst="cloudCallout">
            <a:avLst>
              <a:gd name="adj1" fmla="val -20081"/>
              <a:gd name="adj2" fmla="val 8283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Bạn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có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đạt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được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mục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tiêu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bài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học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của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ngày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i="1" dirty="0" err="1">
                <a:solidFill>
                  <a:srgbClr val="002060"/>
                </a:solidFill>
              </a:rPr>
              <a:t>hôm</a:t>
            </a:r>
            <a:r>
              <a:rPr lang="en-US" sz="2400" i="1" dirty="0">
                <a:solidFill>
                  <a:srgbClr val="002060"/>
                </a:solidFill>
              </a:rPr>
              <a:t> nay?</a:t>
            </a:r>
          </a:p>
        </p:txBody>
      </p:sp>
    </p:spTree>
    <p:extLst>
      <p:ext uri="{BB962C8B-B14F-4D97-AF65-F5344CB8AC3E}">
        <p14:creationId xmlns:p14="http://schemas.microsoft.com/office/powerpoint/2010/main" val="263365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E447E67-D9E1-6640-BFF8-8DC403F6825F}"/>
              </a:ext>
            </a:extLst>
          </p:cNvPr>
          <p:cNvSpPr txBox="1">
            <a:spLocks/>
          </p:cNvSpPr>
          <p:nvPr/>
        </p:nvSpPr>
        <p:spPr>
          <a:xfrm>
            <a:off x="3107842" y="378646"/>
            <a:ext cx="5976316" cy="604781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VN" sz="3600" b="1" dirty="0">
                <a:solidFill>
                  <a:srgbClr val="311FC8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LUYỆN TẬP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05FE3F-B99B-5C4C-8EEA-5399A1B15E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3427"/>
            <a:ext cx="8617058" cy="5618851"/>
          </a:xfrm>
          <a:prstGeom prst="rect">
            <a:avLst/>
          </a:prstGeom>
        </p:spPr>
      </p:pic>
      <p:sp>
        <p:nvSpPr>
          <p:cNvPr id="9" name="Vertical Scroll 8">
            <a:extLst>
              <a:ext uri="{FF2B5EF4-FFF2-40B4-BE49-F238E27FC236}">
                <a16:creationId xmlns:a16="http://schemas.microsoft.com/office/drawing/2014/main" id="{7BA48757-911C-024F-8E24-18DEA11306AB}"/>
              </a:ext>
            </a:extLst>
          </p:cNvPr>
          <p:cNvSpPr/>
          <p:nvPr/>
        </p:nvSpPr>
        <p:spPr>
          <a:xfrm>
            <a:off x="8756542" y="983427"/>
            <a:ext cx="3642102" cy="5618851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+mj-lt"/>
              </a:rPr>
              <a:t>? Dựa vào những hình vẽ bên trái, em hãy nêu tên và đưa ra những từ khoá về ý nghĩa của những phát minh đó? Trong các phát minh đó phát minh nào quan trọng nhất</a:t>
            </a:r>
            <a:endParaRPr lang="en-VN" sz="2200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919DF-F540-5E4F-B2E1-77E604DC6CC5}"/>
              </a:ext>
            </a:extLst>
          </p:cNvPr>
          <p:cNvSpPr/>
          <p:nvPr/>
        </p:nvSpPr>
        <p:spPr>
          <a:xfrm>
            <a:off x="604434" y="2402237"/>
            <a:ext cx="2045776" cy="26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Phát minh ra lửa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15D401-C885-2D47-AC9F-7D83E6ADD2C4}"/>
              </a:ext>
            </a:extLst>
          </p:cNvPr>
          <p:cNvSpPr/>
          <p:nvPr/>
        </p:nvSpPr>
        <p:spPr>
          <a:xfrm>
            <a:off x="3750589" y="2402236"/>
            <a:ext cx="2045776" cy="26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 tác công cụ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15A2EB-6EB9-8C4F-AD10-650BE15EC3AF}"/>
              </a:ext>
            </a:extLst>
          </p:cNvPr>
          <p:cNvSpPr/>
          <p:nvPr/>
        </p:nvSpPr>
        <p:spPr>
          <a:xfrm>
            <a:off x="6338806" y="2402236"/>
            <a:ext cx="2045776" cy="26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A8AB28-90CE-6248-B3F0-6AB12C978D23}"/>
              </a:ext>
            </a:extLst>
          </p:cNvPr>
          <p:cNvSpPr/>
          <p:nvPr/>
        </p:nvSpPr>
        <p:spPr>
          <a:xfrm>
            <a:off x="495946" y="4618494"/>
            <a:ext cx="2045776" cy="26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ABC68-3B3D-B345-8914-C22BAC2281DC}"/>
              </a:ext>
            </a:extLst>
          </p:cNvPr>
          <p:cNvSpPr/>
          <p:nvPr/>
        </p:nvSpPr>
        <p:spPr>
          <a:xfrm>
            <a:off x="3750589" y="4502257"/>
            <a:ext cx="2045776" cy="26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DA9DF-4E2C-F44F-AF71-5C9DCA55627F}"/>
              </a:ext>
            </a:extLst>
          </p:cNvPr>
          <p:cNvSpPr/>
          <p:nvPr/>
        </p:nvSpPr>
        <p:spPr>
          <a:xfrm>
            <a:off x="6338806" y="4564249"/>
            <a:ext cx="2045776" cy="26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256243-3406-F34C-A269-7BCEB50F2F28}"/>
              </a:ext>
            </a:extLst>
          </p:cNvPr>
          <p:cNvSpPr/>
          <p:nvPr/>
        </p:nvSpPr>
        <p:spPr>
          <a:xfrm>
            <a:off x="480447" y="6300775"/>
            <a:ext cx="2293749" cy="26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935A26-5C3F-DB4A-9B5D-970D33133D82}"/>
              </a:ext>
            </a:extLst>
          </p:cNvPr>
          <p:cNvSpPr/>
          <p:nvPr/>
        </p:nvSpPr>
        <p:spPr>
          <a:xfrm>
            <a:off x="3802251" y="6224346"/>
            <a:ext cx="2293749" cy="486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5853F-C7E5-7542-B851-96273009EAFF}"/>
              </a:ext>
            </a:extLst>
          </p:cNvPr>
          <p:cNvSpPr/>
          <p:nvPr/>
        </p:nvSpPr>
        <p:spPr>
          <a:xfrm>
            <a:off x="6462793" y="6232807"/>
            <a:ext cx="2293749" cy="486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2C69B-32DD-CF45-9224-DED586DB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93369"/>
          </a:xfrm>
        </p:spPr>
        <p:txBody>
          <a:bodyPr>
            <a:normAutofit/>
          </a:bodyPr>
          <a:lstStyle/>
          <a:p>
            <a:pPr algn="ctr"/>
            <a:r>
              <a:rPr lang="en-VN" b="1" dirty="0">
                <a:solidFill>
                  <a:srgbClr val="311FC8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HOẠT ĐỘNG VẬN DỤNG</a:t>
            </a:r>
            <a:endParaRPr lang="en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DB8F6-DC88-CC49-9CC9-7B3AB841C49C}"/>
              </a:ext>
            </a:extLst>
          </p:cNvPr>
          <p:cNvSpPr/>
          <p:nvPr/>
        </p:nvSpPr>
        <p:spPr>
          <a:xfrm>
            <a:off x="1170122" y="1193369"/>
            <a:ext cx="6538778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rìu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endParaRPr lang="en-AU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A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endParaRPr lang="en-AU" sz="24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A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rìu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A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rìu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rìu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400" i="1" dirty="0" err="1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AU" sz="2400" i="1" dirty="0">
                <a:solidFill>
                  <a:srgbClr val="311F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311FC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8E4D75-A294-3041-BBE0-FF3A1B77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22" y="1519292"/>
            <a:ext cx="32258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1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503" y="2252675"/>
            <a:ext cx="840115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 err="1"/>
              <a:t>Em</a:t>
            </a:r>
            <a:r>
              <a:rPr lang="en-AU" sz="2400" dirty="0"/>
              <a:t> </a:t>
            </a:r>
            <a:r>
              <a:rPr lang="en-AU" sz="2400" dirty="0" err="1"/>
              <a:t>hãy</a:t>
            </a:r>
            <a:r>
              <a:rPr lang="en-AU" sz="2400" dirty="0"/>
              <a:t> </a:t>
            </a:r>
            <a:r>
              <a:rPr lang="en-AU" sz="2400" dirty="0" err="1"/>
              <a:t>quan</a:t>
            </a:r>
            <a:r>
              <a:rPr lang="en-AU" sz="2400" dirty="0"/>
              <a:t> </a:t>
            </a:r>
            <a:r>
              <a:rPr lang="en-AU" sz="2400" dirty="0" err="1"/>
              <a:t>sát</a:t>
            </a:r>
            <a:r>
              <a:rPr lang="en-AU" sz="2400" dirty="0"/>
              <a:t> </a:t>
            </a:r>
            <a:r>
              <a:rPr lang="en-AU" sz="2400" dirty="0" err="1"/>
              <a:t>hình</a:t>
            </a:r>
            <a:r>
              <a:rPr lang="en-AU" sz="2400" dirty="0"/>
              <a:t> </a:t>
            </a:r>
            <a:r>
              <a:rPr lang="en-AU" sz="2400" dirty="0" err="1"/>
              <a:t>ảnh</a:t>
            </a:r>
            <a:r>
              <a:rPr lang="en-AU" sz="2400" dirty="0"/>
              <a:t> </a:t>
            </a:r>
            <a:r>
              <a:rPr lang="en-AU" sz="2400" dirty="0" err="1"/>
              <a:t>và</a:t>
            </a:r>
            <a:r>
              <a:rPr lang="en-AU" sz="2400" dirty="0"/>
              <a:t> </a:t>
            </a:r>
            <a:r>
              <a:rPr lang="en-AU" sz="2400" dirty="0" err="1"/>
              <a:t>thông</a:t>
            </a:r>
            <a:r>
              <a:rPr lang="en-AU" sz="2400" dirty="0"/>
              <a:t> tin </a:t>
            </a:r>
            <a:r>
              <a:rPr lang="en-AU" sz="2400" dirty="0" err="1"/>
              <a:t>để</a:t>
            </a:r>
            <a:r>
              <a:rPr lang="en-AU" sz="2400" dirty="0"/>
              <a:t> </a:t>
            </a:r>
            <a:r>
              <a:rPr lang="en-AU" sz="2400" dirty="0" err="1"/>
              <a:t>trả</a:t>
            </a:r>
            <a:r>
              <a:rPr lang="en-AU" sz="2400" dirty="0"/>
              <a:t> </a:t>
            </a:r>
            <a:r>
              <a:rPr lang="en-AU" sz="2400" dirty="0" err="1"/>
              <a:t>lời</a:t>
            </a:r>
            <a:r>
              <a:rPr lang="en-AU" sz="2400" dirty="0"/>
              <a:t> </a:t>
            </a:r>
            <a:r>
              <a:rPr lang="en-AU" sz="2400" dirty="0" err="1"/>
              <a:t>câu</a:t>
            </a:r>
            <a:r>
              <a:rPr lang="en-AU" sz="2400" dirty="0"/>
              <a:t> </a:t>
            </a:r>
            <a:r>
              <a:rPr lang="en-AU" sz="2400" dirty="0" err="1"/>
              <a:t>hỏi</a:t>
            </a:r>
            <a:r>
              <a:rPr lang="en-AU" sz="2400" dirty="0"/>
              <a:t> </a:t>
            </a:r>
            <a:r>
              <a:rPr lang="en-AU" sz="2400" dirty="0" err="1"/>
              <a:t>sau</a:t>
            </a:r>
            <a:r>
              <a:rPr lang="en-AU" sz="2400" dirty="0"/>
              <a:t>.</a:t>
            </a:r>
            <a:endParaRPr lang="en-US" sz="2400" dirty="0"/>
          </a:p>
          <a:p>
            <a:pPr marL="4572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i="1" dirty="0" err="1"/>
              <a:t>Liệt</a:t>
            </a:r>
            <a:r>
              <a:rPr lang="en-AU" sz="2400" i="1" dirty="0"/>
              <a:t> </a:t>
            </a:r>
            <a:r>
              <a:rPr lang="en-AU" sz="2400" i="1" dirty="0" err="1"/>
              <a:t>kê</a:t>
            </a:r>
            <a:r>
              <a:rPr lang="en-AU" sz="2400" i="1" dirty="0"/>
              <a:t> </a:t>
            </a:r>
            <a:r>
              <a:rPr lang="en-AU" sz="2400" i="1" dirty="0" err="1"/>
              <a:t>các</a:t>
            </a:r>
            <a:r>
              <a:rPr lang="en-AU" sz="2400" i="1" dirty="0"/>
              <a:t> </a:t>
            </a:r>
            <a:r>
              <a:rPr lang="en-AU" sz="2400" i="1" dirty="0" err="1"/>
              <a:t>công</a:t>
            </a:r>
            <a:r>
              <a:rPr lang="en-AU" sz="2400" i="1" dirty="0"/>
              <a:t> </a:t>
            </a:r>
            <a:r>
              <a:rPr lang="en-AU" sz="2400" i="1" dirty="0" err="1"/>
              <a:t>cụ</a:t>
            </a:r>
            <a:r>
              <a:rPr lang="en-AU" sz="2400" i="1" dirty="0"/>
              <a:t> </a:t>
            </a:r>
            <a:r>
              <a:rPr lang="en-AU" sz="2400" i="1" dirty="0" err="1"/>
              <a:t>sản</a:t>
            </a:r>
            <a:r>
              <a:rPr lang="en-AU" sz="2400" i="1" dirty="0"/>
              <a:t> </a:t>
            </a:r>
            <a:r>
              <a:rPr lang="en-AU" sz="2400" i="1" dirty="0" err="1"/>
              <a:t>xuất</a:t>
            </a:r>
            <a:r>
              <a:rPr lang="en-AU" sz="2400" i="1" dirty="0"/>
              <a:t> </a:t>
            </a:r>
            <a:r>
              <a:rPr lang="en-AU" sz="2400" i="1" dirty="0" err="1"/>
              <a:t>được</a:t>
            </a:r>
            <a:r>
              <a:rPr lang="en-AU" sz="2400" i="1" dirty="0"/>
              <a:t> </a:t>
            </a:r>
            <a:r>
              <a:rPr lang="en-AU" sz="2400" i="1" dirty="0" err="1"/>
              <a:t>đề</a:t>
            </a:r>
            <a:r>
              <a:rPr lang="en-AU" sz="2400" i="1" dirty="0"/>
              <a:t> </a:t>
            </a:r>
            <a:r>
              <a:rPr lang="en-AU" sz="2400" i="1" dirty="0" err="1"/>
              <a:t>cập</a:t>
            </a:r>
            <a:r>
              <a:rPr lang="en-AU" sz="2400" i="1" dirty="0"/>
              <a:t> </a:t>
            </a:r>
            <a:r>
              <a:rPr lang="en-AU" sz="2400" i="1" dirty="0" err="1"/>
              <a:t>tới</a:t>
            </a:r>
            <a:r>
              <a:rPr lang="en-AU" sz="2400" i="1" dirty="0"/>
              <a:t> </a:t>
            </a:r>
            <a:r>
              <a:rPr lang="en-AU" sz="2400" i="1" dirty="0" err="1"/>
              <a:t>ởđoạn</a:t>
            </a:r>
            <a:r>
              <a:rPr lang="en-AU" sz="2400" i="1" dirty="0"/>
              <a:t> </a:t>
            </a:r>
            <a:r>
              <a:rPr lang="en-AU" sz="2400" i="1" dirty="0" err="1"/>
              <a:t>tư</a:t>
            </a:r>
            <a:r>
              <a:rPr lang="en-AU" sz="2400" i="1" dirty="0"/>
              <a:t> </a:t>
            </a:r>
            <a:r>
              <a:rPr lang="en-AU" sz="2400" i="1" dirty="0" err="1"/>
              <a:t>liệu</a:t>
            </a:r>
            <a:r>
              <a:rPr lang="en-AU" sz="2400" i="1" dirty="0"/>
              <a:t>? </a:t>
            </a:r>
          </a:p>
          <a:p>
            <a:pPr marL="457200" indent="-4572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AU" sz="2400" i="1" dirty="0" err="1"/>
              <a:t>Loại</a:t>
            </a:r>
            <a:r>
              <a:rPr lang="en-AU" sz="2400" i="1" dirty="0"/>
              <a:t> </a:t>
            </a:r>
            <a:r>
              <a:rPr lang="en-AU" sz="2400" i="1" dirty="0" err="1"/>
              <a:t>công</a:t>
            </a:r>
            <a:r>
              <a:rPr lang="en-AU" sz="2400" i="1" dirty="0"/>
              <a:t> </a:t>
            </a:r>
            <a:r>
              <a:rPr lang="en-AU" sz="2400" i="1" dirty="0" err="1"/>
              <a:t>cụ</a:t>
            </a:r>
            <a:r>
              <a:rPr lang="en-AU" sz="2400" i="1" dirty="0"/>
              <a:t> </a:t>
            </a:r>
            <a:r>
              <a:rPr lang="en-AU" sz="2400" i="1" dirty="0" err="1"/>
              <a:t>mới</a:t>
            </a:r>
            <a:r>
              <a:rPr lang="en-AU" sz="2400" i="1" dirty="0"/>
              <a:t> </a:t>
            </a:r>
            <a:r>
              <a:rPr lang="en-AU" sz="2400" i="1" dirty="0" err="1"/>
              <a:t>nào</a:t>
            </a:r>
            <a:r>
              <a:rPr lang="en-AU" sz="2400" i="1" dirty="0"/>
              <a:t> </a:t>
            </a:r>
            <a:r>
              <a:rPr lang="en-AU" sz="2400" i="1" dirty="0" err="1"/>
              <a:t>được</a:t>
            </a:r>
            <a:r>
              <a:rPr lang="en-AU" sz="2400" i="1" dirty="0"/>
              <a:t> </a:t>
            </a:r>
            <a:r>
              <a:rPr lang="en-AU" sz="2400" i="1" dirty="0" err="1"/>
              <a:t>người</a:t>
            </a:r>
            <a:r>
              <a:rPr lang="en-AU" sz="2400" i="1" dirty="0"/>
              <a:t> </a:t>
            </a:r>
            <a:r>
              <a:rPr lang="en-AU" sz="2400" i="1" dirty="0" err="1"/>
              <a:t>nguyên</a:t>
            </a:r>
            <a:r>
              <a:rPr lang="en-AU" sz="2400" i="1" dirty="0"/>
              <a:t> </a:t>
            </a:r>
            <a:r>
              <a:rPr lang="en-AU" sz="2400" i="1" dirty="0" err="1"/>
              <a:t>thuỷ</a:t>
            </a:r>
            <a:r>
              <a:rPr lang="en-AU" sz="2400" i="1" dirty="0"/>
              <a:t> </a:t>
            </a:r>
            <a:r>
              <a:rPr lang="en-AU" sz="2400" i="1" dirty="0" err="1"/>
              <a:t>sử</a:t>
            </a:r>
            <a:r>
              <a:rPr lang="en-AU" sz="2400" i="1" dirty="0"/>
              <a:t> </a:t>
            </a:r>
            <a:r>
              <a:rPr lang="en-AU" sz="2400" i="1" dirty="0" err="1"/>
              <a:t>dụng</a:t>
            </a:r>
            <a:r>
              <a:rPr lang="en-AU" sz="2400" i="1" dirty="0"/>
              <a:t> </a:t>
            </a:r>
            <a:r>
              <a:rPr lang="en-AU" sz="2400" i="1" dirty="0" err="1"/>
              <a:t>từ</a:t>
            </a:r>
            <a:r>
              <a:rPr lang="en-AU" sz="2400" i="1" dirty="0"/>
              <a:t> 5000 – 4000 </a:t>
            </a:r>
            <a:r>
              <a:rPr lang="en-AU" sz="2400" i="1" dirty="0" err="1"/>
              <a:t>năm</a:t>
            </a:r>
            <a:r>
              <a:rPr lang="en-AU" sz="2400" i="1" dirty="0"/>
              <a:t> </a:t>
            </a:r>
            <a:r>
              <a:rPr lang="en-AU" sz="2400" i="1" dirty="0" err="1"/>
              <a:t>trước</a:t>
            </a:r>
            <a:r>
              <a:rPr lang="en-AU" sz="2400" i="1" dirty="0"/>
              <a:t> </a:t>
            </a:r>
            <a:r>
              <a:rPr lang="en-AU" sz="2400" i="1" dirty="0" err="1"/>
              <a:t>đây</a:t>
            </a:r>
            <a:r>
              <a:rPr lang="en-AU" sz="2400" i="1" dirty="0"/>
              <a:t>, </a:t>
            </a:r>
            <a:r>
              <a:rPr lang="en-AU" sz="2400" i="1" dirty="0" err="1"/>
              <a:t>vì</a:t>
            </a:r>
            <a:r>
              <a:rPr lang="en-AU" sz="2400" i="1" dirty="0"/>
              <a:t> </a:t>
            </a:r>
            <a:r>
              <a:rPr lang="en-AU" sz="2400" i="1" dirty="0" err="1"/>
              <a:t>sao</a:t>
            </a:r>
            <a:r>
              <a:rPr lang="en-AU" sz="2400" i="1" dirty="0"/>
              <a:t> </a:t>
            </a:r>
            <a:r>
              <a:rPr lang="en-AU" sz="2400" i="1" dirty="0" err="1"/>
              <a:t>em</a:t>
            </a:r>
            <a:r>
              <a:rPr lang="en-AU" sz="2400" i="1" dirty="0"/>
              <a:t> </a:t>
            </a:r>
            <a:r>
              <a:rPr lang="en-AU" sz="2400" i="1" dirty="0" err="1"/>
              <a:t>biết</a:t>
            </a:r>
            <a:r>
              <a:rPr lang="en-AU" sz="2400" i="1" dirty="0"/>
              <a:t> </a:t>
            </a:r>
            <a:r>
              <a:rPr lang="en-AU" sz="2400" i="1" dirty="0" err="1"/>
              <a:t>những</a:t>
            </a:r>
            <a:r>
              <a:rPr lang="en-AU" sz="2400" i="1" dirty="0"/>
              <a:t> </a:t>
            </a:r>
            <a:r>
              <a:rPr lang="en-AU" sz="2400" i="1" dirty="0" err="1"/>
              <a:t>công</a:t>
            </a:r>
            <a:r>
              <a:rPr lang="en-AU" sz="2400" i="1" dirty="0"/>
              <a:t> </a:t>
            </a:r>
            <a:r>
              <a:rPr lang="en-AU" sz="2400" i="1" dirty="0" err="1"/>
              <a:t>cụ</a:t>
            </a:r>
            <a:r>
              <a:rPr lang="en-AU" sz="2400" i="1" dirty="0"/>
              <a:t> </a:t>
            </a:r>
            <a:r>
              <a:rPr lang="en-AU" sz="2400" i="1" dirty="0" err="1"/>
              <a:t>này</a:t>
            </a:r>
            <a:r>
              <a:rPr lang="en-AU" sz="2400" i="1" dirty="0"/>
              <a:t> </a:t>
            </a:r>
            <a:r>
              <a:rPr lang="en-AU" sz="2400" i="1" dirty="0" err="1"/>
              <a:t>sẽ</a:t>
            </a:r>
            <a:r>
              <a:rPr lang="en-AU" sz="2400" i="1" dirty="0"/>
              <a:t> </a:t>
            </a:r>
            <a:r>
              <a:rPr lang="en-AU" sz="2400" i="1" dirty="0" err="1"/>
              <a:t>cho</a:t>
            </a:r>
            <a:r>
              <a:rPr lang="en-AU" sz="2400" i="1" dirty="0"/>
              <a:t> </a:t>
            </a:r>
            <a:r>
              <a:rPr lang="en-AU" sz="2400" i="1" dirty="0" err="1"/>
              <a:t>năng</a:t>
            </a:r>
            <a:r>
              <a:rPr lang="en-AU" sz="2400" i="1" dirty="0"/>
              <a:t> </a:t>
            </a:r>
            <a:r>
              <a:rPr lang="en-AU" sz="2400" i="1" dirty="0" err="1"/>
              <a:t>suất</a:t>
            </a:r>
            <a:r>
              <a:rPr lang="en-AU" sz="2400" i="1" dirty="0"/>
              <a:t> </a:t>
            </a:r>
            <a:r>
              <a:rPr lang="en-AU" sz="2400" i="1" dirty="0" err="1"/>
              <a:t>cao</a:t>
            </a:r>
            <a:r>
              <a:rPr lang="en-AU" sz="2400" i="1" dirty="0"/>
              <a:t> </a:t>
            </a:r>
            <a:r>
              <a:rPr lang="en-AU" sz="2400" i="1" dirty="0" err="1"/>
              <a:t>hơn</a:t>
            </a:r>
            <a:r>
              <a:rPr lang="en-AU" sz="2400" i="1" dirty="0"/>
              <a:t> so </a:t>
            </a:r>
            <a:r>
              <a:rPr lang="en-AU" sz="2400" i="1" dirty="0" err="1"/>
              <a:t>với</a:t>
            </a:r>
            <a:r>
              <a:rPr lang="en-AU" sz="2400" i="1" dirty="0"/>
              <a:t> </a:t>
            </a:r>
            <a:r>
              <a:rPr lang="en-AU" sz="2400" i="1" dirty="0" err="1"/>
              <a:t>công</a:t>
            </a:r>
            <a:r>
              <a:rPr lang="en-AU" sz="2400" i="1" dirty="0"/>
              <a:t> </a:t>
            </a:r>
            <a:r>
              <a:rPr lang="en-AU" sz="2400" i="1" dirty="0" err="1"/>
              <a:t>cụ</a:t>
            </a:r>
            <a:r>
              <a:rPr lang="en-AU" sz="2400" i="1" dirty="0"/>
              <a:t> </a:t>
            </a:r>
            <a:r>
              <a:rPr lang="en-AU" sz="2400" i="1" dirty="0" err="1"/>
              <a:t>bằng</a:t>
            </a:r>
            <a:r>
              <a:rPr lang="en-AU" sz="2400" i="1" dirty="0"/>
              <a:t> </a:t>
            </a:r>
            <a:r>
              <a:rPr lang="en-AU" sz="2400" i="1" dirty="0" err="1"/>
              <a:t>đá</a:t>
            </a:r>
            <a:r>
              <a:rPr lang="en-AU" sz="2400" i="1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331" y="1693117"/>
            <a:ext cx="5227526" cy="559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C00000"/>
                </a:solidFill>
              </a:rPr>
              <a:t>Nhiệm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vụ</a:t>
            </a:r>
            <a:r>
              <a:rPr lang="en-US" sz="2400" b="1" i="1" dirty="0">
                <a:solidFill>
                  <a:srgbClr val="C00000"/>
                </a:solidFill>
              </a:rPr>
              <a:t> 1 (</a:t>
            </a:r>
            <a:r>
              <a:rPr lang="en-US" sz="2400" b="1" i="1" dirty="0" err="1">
                <a:solidFill>
                  <a:srgbClr val="C00000"/>
                </a:solidFill>
              </a:rPr>
              <a:t>làm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việc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cá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</a:rPr>
              <a:t>nhân</a:t>
            </a:r>
            <a:r>
              <a:rPr lang="en-US" sz="2400" b="1" i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04" y="2497602"/>
            <a:ext cx="2597118" cy="31478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503" y="339634"/>
            <a:ext cx="11553657" cy="766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thuỷ</a:t>
            </a:r>
            <a:endParaRPr lang="en-AU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5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6125"/>
            <a:ext cx="5866946" cy="40059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băng</a:t>
            </a:r>
            <a:r>
              <a:rPr lang="en-US" dirty="0"/>
              <a:t> </a:t>
            </a:r>
            <a:r>
              <a:rPr lang="en-US" dirty="0" err="1"/>
              <a:t>Ötzi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426721"/>
            <a:ext cx="9544594" cy="64312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băng</a:t>
            </a:r>
            <a:r>
              <a:rPr lang="en-US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Ötzi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ướp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" tooltip="3300 TCN (trang chưa được viết)"/>
              </a:rPr>
              <a:t>3300 TCN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3" tooltip="1991"/>
              </a:rPr>
              <a:t>1991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4" tooltip="Áo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5" tooltip="Italia"/>
              </a:rPr>
              <a:t>Italia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 tooltip="Áo choàng không tay (trang chưa được viết)"/>
              </a:rPr>
              <a:t>áo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 tooltip="Áo choàng không tay (trang chưa được viết)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 tooltip="Áo choàng không tay (trang chưa được viết)"/>
              </a:rPr>
              <a:t>choàng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 tooltip="Áo choàng không tay (trang chưa được viết)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 tooltip="Áo choàng không tay (trang chưa được viết)"/>
              </a:rPr>
              <a:t>không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 tooltip="Áo choàng không tay (trang chưa được viết)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6" tooltip="Áo choàng không tay (trang chưa được viết)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cỏ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khoác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7" tooltip="Giày"/>
              </a:rPr>
              <a:t>giày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tuyết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da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Cỏ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băng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8" tooltip="Rìu"/>
              </a:rPr>
              <a:t>rìu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9" tooltip="Đồng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0" tooltip="Thuỷ tùng (trang chưa được viết)"/>
              </a:rPr>
              <a:t>thuỷ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0" tooltip="Thuỷ tùng (trang chưa được viết)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0" tooltip="Thuỷ tùng (trang chưa được viết)"/>
              </a:rPr>
              <a:t>tùng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1" tooltip="Đá lửa"/>
              </a:rPr>
              <a:t>đá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1" tooltip="Đá lửa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1" tooltip="Đá lửa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2" tooltip="Tần bì"/>
              </a:rPr>
              <a:t>tần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2" tooltip="Tần bì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2" tooltip="Tần bì"/>
              </a:rPr>
              <a:t>bì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3" tooltip="Ống tên (trang chưa được viết)"/>
              </a:rPr>
              <a:t>ống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3" tooltip="Ống tên (trang chưa được viết)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3" tooltip="Ống tên (trang chưa được viết)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gỗ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tú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thù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mũi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4" tooltip="Cung (vũ khí)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thủy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tùng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Ötzi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quặng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sun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phít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5" tooltip="Pyrit"/>
              </a:rPr>
              <a:t>pyrite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6" tooltip="Nấm"/>
              </a:rPr>
              <a:t>nấm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khuẩn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y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7" tooltip="Nấm bùi nhùi (trang chưa được viết)"/>
              </a:rPr>
              <a:t>nấm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7" tooltip="Nấm bùi nhùi (trang chưa được viết)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7" tooltip="Nấm bùi nhùi (trang chưa được viết)"/>
              </a:rPr>
              <a:t>bùi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7" tooltip="Nấm bùi nhùi (trang chưa được viết)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7" tooltip="Nấm bùi nhùi (trang chưa được viết)"/>
              </a:rPr>
              <a:t>nhùi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Ötzi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8" tooltip="Sơn dương Sumatra"/>
              </a:rPr>
              <a:t>sơn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8" tooltip="Sơn dương Sumatra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8" tooltip="Sơn dương Sumatra"/>
              </a:rPr>
              <a:t>dương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19" tooltip="Thịt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0" tooltip="Nai đỏ (trang chưa được viết)"/>
              </a:rPr>
              <a:t>nai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0" tooltip="Nai đỏ (trang chưa được viết)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0" tooltip="Nai đỏ (trang chưa được viết)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kèm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1" tooltip="Ngũ cốc"/>
              </a:rPr>
              <a:t>ngũ</a:t>
            </a:r>
            <a:r>
              <a:rPr lang="en-US" sz="20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1" tooltip="Ngũ cốc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hlinkClick r:id="rId21" tooltip="Ngũ cốc"/>
              </a:rPr>
              <a:t>cốc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rễ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Ngũ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hạt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xảy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mận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gai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trữ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Content Placeholder 6" descr="E:\hồ sơ web\KẾ HOẠCH LÀM SẢN PHẨM BÁN SGK MỚI\GIÁO ÁN BỘ CÁNH DIỀU\BÀI 5, LỚP 6\người băng.png"/>
          <p:cNvPicPr>
            <a:picLocks noGrp="1"/>
          </p:cNvPicPr>
          <p:nvPr>
            <p:ph sz="quarter" idx="4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94" y="26124"/>
            <a:ext cx="2570307" cy="368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54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69B5E1D-ED9B-D74D-9DA6-ACF71B4B4FDF}"/>
              </a:ext>
            </a:extLst>
          </p:cNvPr>
          <p:cNvSpPr/>
          <p:nvPr/>
        </p:nvSpPr>
        <p:spPr>
          <a:xfrm>
            <a:off x="554369" y="1304257"/>
            <a:ext cx="1734409" cy="17373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Tây Á và Ai cập đã biết dùng đồng đỏ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31E440-A372-C448-BB21-D53416278746}"/>
              </a:ext>
            </a:extLst>
          </p:cNvPr>
          <p:cNvSpPr/>
          <p:nvPr/>
        </p:nvSpPr>
        <p:spPr>
          <a:xfrm>
            <a:off x="2782992" y="1331579"/>
            <a:ext cx="1869139" cy="16616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 dân nhiều nơi biết dùng đông thau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9318C9-2114-1D4B-8F2E-61C29ECD6943}"/>
              </a:ext>
            </a:extLst>
          </p:cNvPr>
          <p:cNvSpPr/>
          <p:nvPr/>
        </p:nvSpPr>
        <p:spPr>
          <a:xfrm>
            <a:off x="5088432" y="1302629"/>
            <a:ext cx="2015135" cy="16174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biết chế tạo công cụ bằng sắt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9728F4D-6429-6949-AAFA-39175E032B37}"/>
              </a:ext>
            </a:extLst>
          </p:cNvPr>
          <p:cNvSpPr/>
          <p:nvPr/>
        </p:nvSpPr>
        <p:spPr>
          <a:xfrm>
            <a:off x="281489" y="3191871"/>
            <a:ext cx="9019469" cy="70184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A40D7-B640-A144-80D8-C66D8E3EB165}"/>
              </a:ext>
            </a:extLst>
          </p:cNvPr>
          <p:cNvSpPr txBox="1"/>
          <p:nvPr/>
        </p:nvSpPr>
        <p:spPr>
          <a:xfrm>
            <a:off x="80486" y="4023719"/>
            <a:ext cx="277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3500 năm TCN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2842AB-4E73-E34B-8BD4-1314E55530B7}"/>
              </a:ext>
            </a:extLst>
          </p:cNvPr>
          <p:cNvSpPr/>
          <p:nvPr/>
        </p:nvSpPr>
        <p:spPr>
          <a:xfrm>
            <a:off x="2606500" y="4038018"/>
            <a:ext cx="2448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</a:t>
            </a:r>
          </a:p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năm TCN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E31C1-F7F3-4140-AFF7-0801552B70C0}"/>
              </a:ext>
            </a:extLst>
          </p:cNvPr>
          <p:cNvSpPr/>
          <p:nvPr/>
        </p:nvSpPr>
        <p:spPr>
          <a:xfrm>
            <a:off x="5005389" y="4017563"/>
            <a:ext cx="30081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cuối thiên niên kỉ II đầu thiên niên kỉ I TCN</a:t>
            </a:r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id="{63C48767-1142-534B-AFF8-05FFA67F5BBB}"/>
              </a:ext>
            </a:extLst>
          </p:cNvPr>
          <p:cNvSpPr/>
          <p:nvPr/>
        </p:nvSpPr>
        <p:spPr>
          <a:xfrm flipH="1">
            <a:off x="1418849" y="1170466"/>
            <a:ext cx="50291" cy="4714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A6DE7F95-C587-B043-9D1D-9C9FCE72B65F}"/>
              </a:ext>
            </a:extLst>
          </p:cNvPr>
          <p:cNvSpPr/>
          <p:nvPr/>
        </p:nvSpPr>
        <p:spPr>
          <a:xfrm>
            <a:off x="3722138" y="2993191"/>
            <a:ext cx="50292" cy="1138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3916B6AD-584C-C347-9761-9FDCEACC954C}"/>
              </a:ext>
            </a:extLst>
          </p:cNvPr>
          <p:cNvSpPr/>
          <p:nvPr/>
        </p:nvSpPr>
        <p:spPr>
          <a:xfrm>
            <a:off x="6116391" y="2972736"/>
            <a:ext cx="50292" cy="1024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6ED3A-D0F1-7F4F-A4D5-43456639B531}"/>
              </a:ext>
            </a:extLst>
          </p:cNvPr>
          <p:cNvSpPr/>
          <p:nvPr/>
        </p:nvSpPr>
        <p:spPr>
          <a:xfrm>
            <a:off x="804862" y="315366"/>
            <a:ext cx="10225088" cy="83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SỰ PHÁT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HIỆN RA KIM LOẠI VÀ BƯỚC TIẾN CỦA XÃ HỘI NGUYÊN THUỶ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2400" b="1" dirty="0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Sự phát hiện ra kim loại </a:t>
            </a:r>
            <a:r>
              <a:rPr lang="vi-VN" sz="2400" b="1" dirty="0" err="1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b="1" dirty="0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2400" b="1" dirty="0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chuyển</a:t>
            </a:r>
            <a:r>
              <a:rPr lang="en-US" sz="2400" b="1" dirty="0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biến</a:t>
            </a:r>
            <a:r>
              <a:rPr lang="en-US" sz="2400" b="1" dirty="0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đời</a:t>
            </a:r>
            <a:r>
              <a:rPr lang="en-US" sz="2400" b="1" dirty="0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sống</a:t>
            </a:r>
            <a:r>
              <a:rPr lang="en-US" sz="2400" b="1" dirty="0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11FC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chất</a:t>
            </a:r>
            <a:endParaRPr lang="en-VN" sz="2400" dirty="0">
              <a:solidFill>
                <a:srgbClr val="311FC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2" descr="Hình ảnh Thảo Luận Làm Việc Cùng Nhau đối Tác đồng Nghiệp, Làm, Nhóm Làm  Việc, Công Việc miễn phí tải tập tin PNG PSDComment và Vector">
            <a:hlinkClick r:id="rId2" action="ppaction://hlinksldjump"/>
            <a:extLst>
              <a:ext uri="{FF2B5EF4-FFF2-40B4-BE49-F238E27FC236}">
                <a16:creationId xmlns:a16="http://schemas.microsoft.com/office/drawing/2014/main" id="{A807DEB7-0ACB-F24A-8681-F5AEFC99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90" y="4627396"/>
            <a:ext cx="2331261" cy="149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4FCD3AD4-EC5A-9D4D-BA29-5EA8C87EADAA}"/>
              </a:ext>
            </a:extLst>
          </p:cNvPr>
          <p:cNvSpPr/>
          <p:nvPr/>
        </p:nvSpPr>
        <p:spPr>
          <a:xfrm>
            <a:off x="7129372" y="1021700"/>
            <a:ext cx="5162811" cy="337423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loại đã được phát hiện ra như thế nào? </a:t>
            </a:r>
          </a:p>
        </p:txBody>
      </p:sp>
      <p:sp>
        <p:nvSpPr>
          <p:cNvPr id="2" name="Rectangle 1"/>
          <p:cNvSpPr/>
          <p:nvPr/>
        </p:nvSpPr>
        <p:spPr>
          <a:xfrm>
            <a:off x="7451785" y="1876800"/>
            <a:ext cx="4225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sắt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VN" sz="2400" dirty="0">
              <a:solidFill>
                <a:srgbClr val="311FC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3331" y="293742"/>
            <a:ext cx="11023191" cy="702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đời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sống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vật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chất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1597" y="1219200"/>
            <a:ext cx="3933033" cy="548639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Khoảng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TNK IV TCN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thuỷ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vũ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thau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TNK II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TNK I TCN con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sắt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6722" y="1219200"/>
            <a:ext cx="6588172" cy="548639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ngành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nghiệp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cày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chăn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kỹ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nghề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gốm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dệt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dần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ngành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chuyên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đẩy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suất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A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64038" y="3207658"/>
            <a:ext cx="803276" cy="1045028"/>
          </a:xfrm>
          <a:prstGeom prst="right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68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392734" y="1227928"/>
            <a:ext cx="2516266" cy="2722828"/>
          </a:xfrm>
          <a:prstGeom prst="wedgeEllipseCallout">
            <a:avLst>
              <a:gd name="adj1" fmla="val -76597"/>
              <a:gd name="adj2" fmla="val 181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rgbClr val="002060"/>
                </a:solidFill>
              </a:rPr>
              <a:t>Là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người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chỉ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huy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binh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tôi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sẽ</a:t>
            </a:r>
            <a:r>
              <a:rPr lang="en-US" dirty="0">
                <a:solidFill>
                  <a:srgbClr val="002060"/>
                </a:solidFill>
              </a:rPr>
              <a:t> chia </a:t>
            </a:r>
            <a:r>
              <a:rPr lang="en-US" dirty="0" err="1">
                <a:solidFill>
                  <a:srgbClr val="002060"/>
                </a:solidFill>
              </a:rPr>
              <a:t>quần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gươm</a:t>
            </a:r>
            <a:r>
              <a:rPr lang="en-US" dirty="0">
                <a:solidFill>
                  <a:srgbClr val="002060"/>
                </a:solidFill>
              </a:rPr>
              <a:t> do </a:t>
            </a:r>
            <a:r>
              <a:rPr lang="en-US" dirty="0" err="1">
                <a:solidFill>
                  <a:srgbClr val="002060"/>
                </a:solidFill>
              </a:rPr>
              <a:t>thị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tộc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cấp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nào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078" name="Picture 6" descr="https://cdn-images-1.medium.com/max/800/1*T_foa0Mx8K9fHthxFXcyl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29" y="1861947"/>
            <a:ext cx="3274634" cy="20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6015790" y="1254497"/>
            <a:ext cx="2318750" cy="2602524"/>
          </a:xfrm>
          <a:prstGeom prst="wedgeEllipseCallout">
            <a:avLst>
              <a:gd name="adj1" fmla="val 86209"/>
              <a:gd name="adj2" fmla="val 116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rgbClr val="002060"/>
                </a:solidFill>
              </a:rPr>
              <a:t>Là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người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phân</a:t>
            </a:r>
            <a:r>
              <a:rPr lang="en-US" dirty="0">
                <a:solidFill>
                  <a:srgbClr val="002060"/>
                </a:solidFill>
              </a:rPr>
              <a:t> chia </a:t>
            </a:r>
            <a:r>
              <a:rPr lang="en-US" dirty="0" err="1">
                <a:solidFill>
                  <a:srgbClr val="002060"/>
                </a:solidFill>
              </a:rPr>
              <a:t>thức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tộc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tôi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sẽ</a:t>
            </a:r>
            <a:r>
              <a:rPr lang="en-US" dirty="0">
                <a:solidFill>
                  <a:srgbClr val="002060"/>
                </a:solidFill>
              </a:rPr>
              <a:t> chia </a:t>
            </a:r>
            <a:r>
              <a:rPr lang="en-US" dirty="0" err="1">
                <a:solidFill>
                  <a:srgbClr val="002060"/>
                </a:solidFill>
              </a:rPr>
              <a:t>thức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ăn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thành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như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nào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080" name="Picture 8" descr="Biết gì về lễ hiến tế người cho thần linh của đế chế Aztec? - Hay Nhấ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4" y="4416475"/>
            <a:ext cx="2982351" cy="21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3590250" y="4191392"/>
            <a:ext cx="2318750" cy="2602524"/>
          </a:xfrm>
          <a:prstGeom prst="wedgeEllipseCallout">
            <a:avLst>
              <a:gd name="adj1" fmla="val -72957"/>
              <a:gd name="adj2" fmla="val 1004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rgbClr val="002060"/>
                </a:solidFill>
              </a:rPr>
              <a:t>Là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người</a:t>
            </a:r>
            <a:r>
              <a:rPr lang="en-US" dirty="0">
                <a:solidFill>
                  <a:srgbClr val="002060"/>
                </a:solidFill>
              </a:rPr>
              <a:t> lo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tế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lễ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thần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linh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thị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tộc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tôi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sẽ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gì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lượng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đồ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cúng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nhiều</a:t>
            </a:r>
            <a:r>
              <a:rPr lang="en-US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3082" name="Picture 10" descr="Máy bay không người lái phát hiện bộ lạc sống biệt lập chưa từng được biết  tới - Đài Phát Thanh và Truyền Hình Thái B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376" y="4675085"/>
            <a:ext cx="2907887" cy="179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6015789" y="3899253"/>
            <a:ext cx="2576667" cy="2894663"/>
          </a:xfrm>
          <a:prstGeom prst="wedgeEllipseCallout">
            <a:avLst>
              <a:gd name="adj1" fmla="val 75152"/>
              <a:gd name="adj2" fmla="val 788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err="1">
                <a:solidFill>
                  <a:srgbClr val="002060"/>
                </a:solidFill>
              </a:rPr>
              <a:t>Là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người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dân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bình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thường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trong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thị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tộc</a:t>
            </a:r>
            <a:r>
              <a:rPr lang="en-AU" dirty="0">
                <a:solidFill>
                  <a:srgbClr val="002060"/>
                </a:solidFill>
              </a:rPr>
              <a:t>, </a:t>
            </a:r>
            <a:r>
              <a:rPr lang="en-AU" dirty="0" err="1">
                <a:solidFill>
                  <a:srgbClr val="002060"/>
                </a:solidFill>
              </a:rPr>
              <a:t>tôi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muốn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số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thức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ăn</a:t>
            </a:r>
            <a:r>
              <a:rPr lang="en-AU" dirty="0">
                <a:solidFill>
                  <a:srgbClr val="002060"/>
                </a:solidFill>
              </a:rPr>
              <a:t>, </a:t>
            </a:r>
            <a:r>
              <a:rPr lang="en-AU" dirty="0" err="1">
                <a:solidFill>
                  <a:srgbClr val="002060"/>
                </a:solidFill>
              </a:rPr>
              <a:t>trang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phục</a:t>
            </a:r>
            <a:r>
              <a:rPr lang="en-AU" dirty="0">
                <a:solidFill>
                  <a:srgbClr val="002060"/>
                </a:solidFill>
              </a:rPr>
              <a:t>…</a:t>
            </a:r>
            <a:r>
              <a:rPr lang="en-AU" dirty="0" err="1">
                <a:solidFill>
                  <a:srgbClr val="002060"/>
                </a:solidFill>
              </a:rPr>
              <a:t>dư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thừa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sẽ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được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phân</a:t>
            </a:r>
            <a:r>
              <a:rPr lang="en-AU" dirty="0">
                <a:solidFill>
                  <a:srgbClr val="002060"/>
                </a:solidFill>
              </a:rPr>
              <a:t> chia </a:t>
            </a:r>
            <a:r>
              <a:rPr lang="en-AU" dirty="0" err="1">
                <a:solidFill>
                  <a:srgbClr val="002060"/>
                </a:solidFill>
              </a:rPr>
              <a:t>như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thế</a:t>
            </a:r>
            <a:r>
              <a:rPr lang="en-AU" dirty="0">
                <a:solidFill>
                  <a:srgbClr val="002060"/>
                </a:solidFill>
              </a:rPr>
              <a:t> </a:t>
            </a:r>
            <a:r>
              <a:rPr lang="en-AU" dirty="0" err="1">
                <a:solidFill>
                  <a:srgbClr val="002060"/>
                </a:solidFill>
              </a:rPr>
              <a:t>nào</a:t>
            </a:r>
            <a:r>
              <a:rPr lang="en-AU" dirty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574" y="1330259"/>
            <a:ext cx="1443037" cy="517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Nhóm</a:t>
            </a:r>
            <a:r>
              <a:rPr lang="en-US" sz="2000" dirty="0"/>
              <a:t> 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20656" y="1254497"/>
            <a:ext cx="1443037" cy="517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Nhóm</a:t>
            </a:r>
            <a:r>
              <a:rPr lang="en-US" sz="2000" dirty="0"/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6574" y="3899253"/>
            <a:ext cx="1443037" cy="517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Nhóm</a:t>
            </a:r>
            <a:r>
              <a:rPr lang="en-US" sz="2000" dirty="0"/>
              <a:t>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20657" y="4157864"/>
            <a:ext cx="1443037" cy="517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Nhóm</a:t>
            </a:r>
            <a:r>
              <a:rPr lang="en-US" sz="2000" dirty="0"/>
              <a:t> 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3447" y="189008"/>
            <a:ext cx="11364686" cy="7982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cải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tộc</a:t>
            </a:r>
            <a:r>
              <a:rPr lang="en-AU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03" y="1865725"/>
            <a:ext cx="2508477" cy="16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8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38601-9637-8C41-9E37-6B89B39DC5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9" y="393571"/>
            <a:ext cx="5200374" cy="46713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07E3CC-1439-284C-9E12-86F747933C33}"/>
              </a:ext>
            </a:extLst>
          </p:cNvPr>
          <p:cNvSpPr/>
          <p:nvPr/>
        </p:nvSpPr>
        <p:spPr>
          <a:xfrm>
            <a:off x="5446643" y="393571"/>
            <a:ext cx="6096000" cy="61199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 so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it-IT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it-IT" sz="2400" dirty="0">
                <a:solidFill>
                  <a:srgbClr val="311F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311FC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1338FEA6-B8F2-2244-B052-C90F1D88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30" y="5008640"/>
            <a:ext cx="3260035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0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56592" y="1406322"/>
            <a:ext cx="10906538" cy="51579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0504" y="293742"/>
            <a:ext cx="8958470" cy="702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b.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Sư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̣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thay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đổi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trong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đời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AU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sống</a:t>
            </a:r>
            <a:r>
              <a:rPr lang="en-AU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xã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hội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19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365125"/>
            <a:ext cx="12054840" cy="132556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. SỰ TAN RÃ CỦA XÃ HỘI NGUYÊN THUỶ Ở VIỆT NAM</a:t>
            </a:r>
            <a:br>
              <a:rPr lang="en-VN" sz="2400" dirty="0"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311FC8"/>
                </a:solidFill>
                <a:ea typeface="Times New Roman" panose="02020603050405020304" pitchFamily="18" charset="0"/>
              </a:rPr>
              <a:t>a</a:t>
            </a:r>
            <a:r>
              <a:rPr lang="vi-VN" sz="2400" b="1" dirty="0">
                <a:solidFill>
                  <a:srgbClr val="311FC8"/>
                </a:solidFill>
                <a:ea typeface="Times New Roman" panose="02020603050405020304" pitchFamily="18" charset="0"/>
              </a:rPr>
              <a:t>. Sự xuất hiện kim loại</a:t>
            </a:r>
            <a:endParaRPr lang="en-VN" sz="2400" dirty="0">
              <a:solidFill>
                <a:srgbClr val="311FC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79804" y="1690688"/>
            <a:ext cx="8878824" cy="4151376"/>
          </a:xfrm>
          <a:prstGeom prst="horizontalScroll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7524" y="2796880"/>
            <a:ext cx="7754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4000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8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1759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Apple Chancery</vt:lpstr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SỰ TAN RÃ CỦA XÃ HỘI NGUYÊN THUỶ Ở VIỆT NAM a. Sự xuất hiện kim loại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VẬN DỤNG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Trần</dc:creator>
  <cp:lastModifiedBy>Vũ Ngọc Trung</cp:lastModifiedBy>
  <cp:revision>15</cp:revision>
  <dcterms:created xsi:type="dcterms:W3CDTF">2021-08-15T06:01:47Z</dcterms:created>
  <dcterms:modified xsi:type="dcterms:W3CDTF">2021-10-29T07:52:34Z</dcterms:modified>
</cp:coreProperties>
</file>